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6" r:id="rId7"/>
    <p:sldId id="267" r:id="rId8"/>
    <p:sldId id="268" r:id="rId9"/>
    <p:sldId id="269" r:id="rId10"/>
    <p:sldId id="278" r:id="rId11"/>
    <p:sldId id="270" r:id="rId12"/>
    <p:sldId id="280" r:id="rId13"/>
    <p:sldId id="279" r:id="rId14"/>
    <p:sldId id="276" r:id="rId15"/>
    <p:sldId id="277" r:id="rId16"/>
    <p:sldId id="265" r:id="rId17"/>
    <p:sldId id="259" r:id="rId18"/>
    <p:sldId id="281" r:id="rId19"/>
    <p:sldId id="282" r:id="rId20"/>
    <p:sldId id="287" r:id="rId21"/>
    <p:sldId id="286" r:id="rId22"/>
    <p:sldId id="285" r:id="rId23"/>
    <p:sldId id="272" r:id="rId24"/>
    <p:sldId id="288" r:id="rId25"/>
    <p:sldId id="290" r:id="rId26"/>
    <p:sldId id="273" r:id="rId27"/>
    <p:sldId id="284" r:id="rId28"/>
    <p:sldId id="274" r:id="rId29"/>
    <p:sldId id="291" r:id="rId30"/>
    <p:sldId id="26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DA8"/>
    <a:srgbClr val="2E7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393" y="1447800"/>
            <a:ext cx="8825658" cy="3329581"/>
          </a:xfrm>
        </p:spPr>
        <p:txBody>
          <a:bodyPr/>
          <a:lstStyle/>
          <a:p>
            <a:r>
              <a:rPr lang="en-US" b="1" dirty="0"/>
              <a:t>City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2050" y="4777380"/>
            <a:ext cx="8825658" cy="861420"/>
          </a:xfrm>
        </p:spPr>
        <p:txBody>
          <a:bodyPr/>
          <a:lstStyle/>
          <a:p>
            <a:r>
              <a:rPr lang="en-US" b="1" i="1" dirty="0"/>
              <a:t>What’s happening in la Habra?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0" y="3112590"/>
            <a:ext cx="2790659" cy="28215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99767" y="5542059"/>
            <a:ext cx="8825658" cy="1113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i="1" dirty="0"/>
              <a:t>3/28/2019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22626-6D11-44D6-A44D-09C8FE516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133" y="202787"/>
            <a:ext cx="5066542" cy="334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14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Traffic Management Center (TMC)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Currently On-Going (June 2019)</a:t>
            </a:r>
          </a:p>
          <a:p>
            <a:r>
              <a:rPr lang="en-US" sz="2800" dirty="0"/>
              <a:t>4 Screen Video Wall</a:t>
            </a:r>
          </a:p>
          <a:p>
            <a:r>
              <a:rPr lang="en-US" sz="2800" dirty="0"/>
              <a:t>Video Server</a:t>
            </a:r>
          </a:p>
          <a:p>
            <a:r>
              <a:rPr lang="en-US" sz="2800" dirty="0"/>
              <a:t>Clock Server</a:t>
            </a:r>
          </a:p>
          <a:p>
            <a:r>
              <a:rPr lang="en-US" sz="2800" dirty="0"/>
              <a:t>Soundbar</a:t>
            </a:r>
          </a:p>
          <a:p>
            <a:r>
              <a:rPr lang="en-US" sz="2800" dirty="0"/>
              <a:t>Field Laptop</a:t>
            </a:r>
          </a:p>
          <a:p>
            <a:r>
              <a:rPr lang="en-US" sz="2800" dirty="0"/>
              <a:t>SNMP Server/Client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E0EDD-49FA-4695-940D-6DD0B8C533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22382"/>
            <a:ext cx="5306944" cy="3978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10F16-E89C-406C-BB7B-94D1102AC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8234367" y="3335537"/>
            <a:ext cx="1460211" cy="9284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EA5EB-FA32-4623-89B0-DA6196A5F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660" y="3325377"/>
            <a:ext cx="1470547" cy="94431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94EF2-7824-48E5-A3BE-FF1CDCD07F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660" y="4262495"/>
            <a:ext cx="1470547" cy="93856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F0CFB7-25ED-49C0-A4F7-9247C09CD9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367" y="4262495"/>
            <a:ext cx="1460211" cy="93856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26" name="Picture 2" descr="Image result for network clock">
            <a:extLst>
              <a:ext uri="{FF2B5EF4-FFF2-40B4-BE49-F238E27FC236}">
                <a16:creationId xmlns:a16="http://schemas.microsoft.com/office/drawing/2014/main" id="{D68B5846-19FC-49BA-A3F6-BE83BC0D5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58412" y="3371256"/>
            <a:ext cx="654844" cy="2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799798-5AC2-426C-8A6B-2307983AEE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213" y="5235055"/>
            <a:ext cx="1250373" cy="9894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088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ITS Upgrades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083425" cy="4195481"/>
          </a:xfrm>
        </p:spPr>
        <p:txBody>
          <a:bodyPr>
            <a:normAutofit/>
          </a:bodyPr>
          <a:lstStyle/>
          <a:p>
            <a:r>
              <a:rPr lang="en-US" sz="2800" dirty="0"/>
              <a:t>2070 ATC Controllers (2070-1C Module - MaxTime)</a:t>
            </a:r>
            <a:endParaRPr lang="en-US" sz="2600" dirty="0"/>
          </a:p>
          <a:p>
            <a:pPr lvl="1"/>
            <a:r>
              <a:rPr lang="en-US" sz="2600" dirty="0"/>
              <a:t>SPaT Compatible (Connected Vehicle)</a:t>
            </a:r>
          </a:p>
          <a:p>
            <a:r>
              <a:rPr lang="en-US" sz="2800" dirty="0"/>
              <a:t>MaxView ATMS</a:t>
            </a:r>
          </a:p>
          <a:p>
            <a:r>
              <a:rPr lang="en-US" sz="2800" dirty="0"/>
              <a:t>Moxa Switches (Edge &amp; Hub)</a:t>
            </a:r>
          </a:p>
          <a:p>
            <a:r>
              <a:rPr lang="en-US" sz="2800" dirty="0"/>
              <a:t>332 Cabinets</a:t>
            </a:r>
          </a:p>
          <a:p>
            <a:r>
              <a:rPr lang="en-US" sz="2800" dirty="0"/>
              <a:t>Cohu Rise CCTV Cameras</a:t>
            </a:r>
          </a:p>
          <a:p>
            <a:r>
              <a:rPr lang="en-US" sz="2800" dirty="0"/>
              <a:t>Iteris Video Detection (Bike)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A8263-083E-4A8C-8F32-F715628D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3106" y="2600325"/>
            <a:ext cx="2107262" cy="40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ITS Upgrades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083425" cy="4195481"/>
          </a:xfrm>
        </p:spPr>
        <p:txBody>
          <a:bodyPr>
            <a:normAutofit/>
          </a:bodyPr>
          <a:lstStyle/>
          <a:p>
            <a:r>
              <a:rPr lang="en-US" sz="2800" dirty="0"/>
              <a:t>2070 ATC Controllers (2070-1C Module - MaxTime)</a:t>
            </a:r>
            <a:endParaRPr lang="en-US" sz="2600" dirty="0"/>
          </a:p>
          <a:p>
            <a:pPr lvl="1"/>
            <a:r>
              <a:rPr lang="en-US" sz="2600" dirty="0"/>
              <a:t>SPaT Compatible (Connected Vehicle)</a:t>
            </a:r>
          </a:p>
          <a:p>
            <a:r>
              <a:rPr lang="en-US" sz="2800" dirty="0"/>
              <a:t>MaxView ATMS</a:t>
            </a:r>
          </a:p>
          <a:p>
            <a:r>
              <a:rPr lang="en-US" sz="2800" dirty="0"/>
              <a:t>Moxa Switches (Edge &amp; Hub)</a:t>
            </a:r>
          </a:p>
          <a:p>
            <a:r>
              <a:rPr lang="en-US" sz="2800" dirty="0"/>
              <a:t>332 Cabinets</a:t>
            </a:r>
          </a:p>
          <a:p>
            <a:r>
              <a:rPr lang="en-US" sz="2800" dirty="0"/>
              <a:t>Cohu Rise CCTV Cameras</a:t>
            </a:r>
          </a:p>
          <a:p>
            <a:r>
              <a:rPr lang="en-US" sz="2800" dirty="0"/>
              <a:t>Iteris Video Detection (Bike)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85B5D-1FA2-4C8E-A51C-8B20F890B7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431" y="2600325"/>
            <a:ext cx="2601694" cy="40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5C5373-6EB2-450F-BCE3-99B106AB3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664" y="62548"/>
            <a:ext cx="4140712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CAF7F3-6803-4337-B4D2-4858CB5D8B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6450" y="1567143"/>
            <a:ext cx="2248179" cy="4980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ITS Upgrades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083425" cy="4195481"/>
          </a:xfrm>
        </p:spPr>
        <p:txBody>
          <a:bodyPr>
            <a:normAutofit/>
          </a:bodyPr>
          <a:lstStyle/>
          <a:p>
            <a:r>
              <a:rPr lang="en-US" sz="2800" dirty="0"/>
              <a:t>2070 ATC Controllers (2070-1C Module - MaxTime)</a:t>
            </a:r>
            <a:endParaRPr lang="en-US" sz="2600" dirty="0"/>
          </a:p>
          <a:p>
            <a:pPr lvl="1"/>
            <a:r>
              <a:rPr lang="en-US" sz="2600" dirty="0"/>
              <a:t>SPaT Compatible (Connected Vehicle)</a:t>
            </a:r>
          </a:p>
          <a:p>
            <a:r>
              <a:rPr lang="en-US" sz="2800" dirty="0"/>
              <a:t>MaxView ATMS</a:t>
            </a:r>
          </a:p>
          <a:p>
            <a:r>
              <a:rPr lang="en-US" sz="2800" dirty="0"/>
              <a:t>Moxa Switches (Edge &amp; Hub)</a:t>
            </a:r>
          </a:p>
          <a:p>
            <a:r>
              <a:rPr lang="en-US" sz="2800" dirty="0"/>
              <a:t>332 Cabinets</a:t>
            </a:r>
          </a:p>
          <a:p>
            <a:r>
              <a:rPr lang="en-US" sz="2800" dirty="0"/>
              <a:t>Cohu Rise CCTV Cameras</a:t>
            </a:r>
          </a:p>
          <a:p>
            <a:r>
              <a:rPr lang="en-US" sz="2800" dirty="0"/>
              <a:t>Iteris Video Detection (Bike)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184FA3-7EFB-43D8-9444-ABE16522E3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020" y="3098668"/>
            <a:ext cx="2509874" cy="34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ITS Upgrades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083425" cy="4195481"/>
          </a:xfrm>
        </p:spPr>
        <p:txBody>
          <a:bodyPr>
            <a:normAutofit/>
          </a:bodyPr>
          <a:lstStyle/>
          <a:p>
            <a:r>
              <a:rPr lang="en-US" sz="2800" dirty="0"/>
              <a:t>2070 ATC Controllers (2070-1C Module - MaxTime)</a:t>
            </a:r>
            <a:endParaRPr lang="en-US" sz="2600" dirty="0"/>
          </a:p>
          <a:p>
            <a:pPr lvl="1"/>
            <a:r>
              <a:rPr lang="en-US" sz="2600" dirty="0"/>
              <a:t>SPaT Compatible (Connected Vehicle)</a:t>
            </a:r>
          </a:p>
          <a:p>
            <a:r>
              <a:rPr lang="en-US" sz="2800" dirty="0"/>
              <a:t>MaxView ATMS</a:t>
            </a:r>
          </a:p>
          <a:p>
            <a:r>
              <a:rPr lang="en-US" sz="2800" dirty="0"/>
              <a:t>Moxa Switches (Edge &amp; Hub)</a:t>
            </a:r>
          </a:p>
          <a:p>
            <a:r>
              <a:rPr lang="en-US" sz="2800" dirty="0"/>
              <a:t>332 Cabinets</a:t>
            </a:r>
          </a:p>
          <a:p>
            <a:r>
              <a:rPr lang="en-US" sz="2800" dirty="0"/>
              <a:t>Cohu Rise CCTV Cameras</a:t>
            </a:r>
          </a:p>
          <a:p>
            <a:r>
              <a:rPr lang="en-US" sz="2800" dirty="0"/>
              <a:t>Iteris Video Detection (Bike)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81A89-2C44-4895-BC9A-4E6360D1A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7024" y="3179986"/>
            <a:ext cx="5172075" cy="34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ITS Upgrades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083425" cy="4195481"/>
          </a:xfrm>
        </p:spPr>
        <p:txBody>
          <a:bodyPr>
            <a:normAutofit/>
          </a:bodyPr>
          <a:lstStyle/>
          <a:p>
            <a:r>
              <a:rPr lang="en-US" sz="2800" dirty="0"/>
              <a:t>2070 ATC Controllers (2070-1C Module - MaxTime)</a:t>
            </a:r>
            <a:endParaRPr lang="en-US" sz="2600" dirty="0"/>
          </a:p>
          <a:p>
            <a:pPr lvl="1"/>
            <a:r>
              <a:rPr lang="en-US" sz="2600" dirty="0"/>
              <a:t>SPaT Compatible (Connected Vehicle)</a:t>
            </a:r>
          </a:p>
          <a:p>
            <a:r>
              <a:rPr lang="en-US" sz="2800" dirty="0"/>
              <a:t>MaxView ATMS</a:t>
            </a:r>
          </a:p>
          <a:p>
            <a:r>
              <a:rPr lang="en-US" sz="2800" dirty="0"/>
              <a:t>Moxa Switches (Edge &amp; Hub)</a:t>
            </a:r>
          </a:p>
          <a:p>
            <a:r>
              <a:rPr lang="en-US" sz="2800" dirty="0"/>
              <a:t>332 Cabinets</a:t>
            </a:r>
          </a:p>
          <a:p>
            <a:r>
              <a:rPr lang="en-US" sz="2800" dirty="0"/>
              <a:t>Cohu Rise CCTV Cameras</a:t>
            </a:r>
          </a:p>
          <a:p>
            <a:r>
              <a:rPr lang="en-US" sz="2800" dirty="0"/>
              <a:t>Iteris Video Detection (Bike)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8F0BA-C5E2-4F4E-A824-80A88622C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4809" y="3238499"/>
            <a:ext cx="5453366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44900" cy="1400530"/>
          </a:xfrm>
        </p:spPr>
        <p:txBody>
          <a:bodyPr/>
          <a:lstStyle/>
          <a:p>
            <a:r>
              <a:rPr lang="en-US" b="1" dirty="0"/>
              <a:t>Union Pacific Bicycle Trail (OC Loop)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From this…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5E69D-9615-4BB9-8B97-40025052E432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59" b="10437"/>
          <a:stretch/>
        </p:blipFill>
        <p:spPr bwMode="auto">
          <a:xfrm>
            <a:off x="3381292" y="1399429"/>
            <a:ext cx="7742582" cy="516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2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2815" cy="1400530"/>
          </a:xfrm>
        </p:spPr>
        <p:txBody>
          <a:bodyPr/>
          <a:lstStyle/>
          <a:p>
            <a:r>
              <a:rPr lang="en-US" b="1" dirty="0"/>
              <a:t>Union Pacific Bicycle Trail (OC Loop)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this…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292" y="1399429"/>
            <a:ext cx="7742583" cy="516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2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2815" cy="1400530"/>
          </a:xfrm>
        </p:spPr>
        <p:txBody>
          <a:bodyPr/>
          <a:lstStyle/>
          <a:p>
            <a:r>
              <a:rPr lang="en-US" b="1" dirty="0"/>
              <a:t>Union Pacific Bicycle Trail (OC Loop)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292098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3.1 mi from west city limit to     The Tracks at Brea</a:t>
            </a:r>
          </a:p>
          <a:p>
            <a:r>
              <a:rPr lang="en-US" sz="2800" dirty="0"/>
              <a:t>R/W acquisition from UPRR</a:t>
            </a:r>
          </a:p>
          <a:p>
            <a:pPr lvl="1"/>
            <a:r>
              <a:rPr lang="en-US" sz="2600" dirty="0"/>
              <a:t>Northern 15’ of UPRR R/W</a:t>
            </a:r>
          </a:p>
          <a:p>
            <a:r>
              <a:rPr lang="en-US" sz="2800" dirty="0"/>
              <a:t>ATP Cycle 1, 2, 3A Grant Funding for R/W</a:t>
            </a:r>
          </a:p>
          <a:p>
            <a:pPr lvl="1"/>
            <a:r>
              <a:rPr lang="en-US" sz="2600" dirty="0"/>
              <a:t>~$3.1 M</a:t>
            </a:r>
          </a:p>
          <a:p>
            <a:r>
              <a:rPr lang="en-US" sz="2800" dirty="0"/>
              <a:t>OC Loop (66 mi) connection segment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62C82-A955-4D68-8F37-D379C01BA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5410" y="1636295"/>
            <a:ext cx="4604085" cy="487680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Lambert Road (Repave)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869117" cy="4195481"/>
          </a:xfrm>
        </p:spPr>
        <p:txBody>
          <a:bodyPr>
            <a:normAutofit/>
          </a:bodyPr>
          <a:lstStyle/>
          <a:p>
            <a:r>
              <a:rPr lang="en-US" sz="2800" dirty="0"/>
              <a:t>Completed in 2018</a:t>
            </a:r>
          </a:p>
          <a:p>
            <a:r>
              <a:rPr lang="en-US" sz="2800" b="1" i="1" dirty="0"/>
              <a:t>Worst</a:t>
            </a:r>
            <a:r>
              <a:rPr lang="en-US" sz="2800" dirty="0"/>
              <a:t> Road in La Habra</a:t>
            </a:r>
          </a:p>
          <a:p>
            <a:r>
              <a:rPr lang="en-US" sz="2800" dirty="0"/>
              <a:t>Added Class II Bike Lanes (~5 mi)</a:t>
            </a:r>
          </a:p>
          <a:p>
            <a:r>
              <a:rPr lang="en-US" sz="2800" dirty="0"/>
              <a:t>Installed Wrong Way Signs</a:t>
            </a:r>
          </a:p>
          <a:p>
            <a:r>
              <a:rPr lang="en-US" sz="2800" dirty="0"/>
              <a:t>$5.6 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CB502-ADCD-430F-BA7A-BDC17005EE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70" y="2052918"/>
            <a:ext cx="5798675" cy="435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Ha</a:t>
            </a:r>
            <a:r>
              <a:rPr lang="en-US" b="1" i="1" dirty="0"/>
              <a:t>rrrrrrrr</a:t>
            </a:r>
            <a:r>
              <a:rPr lang="en-US" b="1" dirty="0"/>
              <a:t>bra?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04101-6B3A-4750-9199-818CB7D4B5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3578" y="1323474"/>
            <a:ext cx="9404723" cy="52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Lambert Road (Repave)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869117" cy="4195481"/>
          </a:xfrm>
        </p:spPr>
        <p:txBody>
          <a:bodyPr>
            <a:normAutofit/>
          </a:bodyPr>
          <a:lstStyle/>
          <a:p>
            <a:r>
              <a:rPr lang="en-US" sz="2800" dirty="0"/>
              <a:t>Completed in 2018</a:t>
            </a:r>
          </a:p>
          <a:p>
            <a:r>
              <a:rPr lang="en-US" sz="2800" b="1" i="1" dirty="0"/>
              <a:t>Worst</a:t>
            </a:r>
            <a:r>
              <a:rPr lang="en-US" sz="2800" dirty="0"/>
              <a:t> Road in La Habra</a:t>
            </a:r>
          </a:p>
          <a:p>
            <a:r>
              <a:rPr lang="en-US" sz="2800" dirty="0"/>
              <a:t>Added Class II Bike Lanes (~4.5 mi)</a:t>
            </a:r>
          </a:p>
          <a:p>
            <a:r>
              <a:rPr lang="en-US" sz="2800" dirty="0"/>
              <a:t>Installed Wrong Way Signs</a:t>
            </a:r>
          </a:p>
          <a:p>
            <a:r>
              <a:rPr lang="en-US" sz="2800" dirty="0"/>
              <a:t>$5.6 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3BABD-7D5A-4AB2-AF3F-28A95E084F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958" y="2072954"/>
            <a:ext cx="5761145" cy="432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13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Lambert Road (Repave)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869117" cy="4195481"/>
          </a:xfrm>
        </p:spPr>
        <p:txBody>
          <a:bodyPr>
            <a:normAutofit/>
          </a:bodyPr>
          <a:lstStyle/>
          <a:p>
            <a:r>
              <a:rPr lang="en-US" sz="2800" dirty="0"/>
              <a:t>Completed in 2018</a:t>
            </a:r>
          </a:p>
          <a:p>
            <a:r>
              <a:rPr lang="en-US" sz="2800" b="1" i="1" dirty="0"/>
              <a:t>Worst</a:t>
            </a:r>
            <a:r>
              <a:rPr lang="en-US" sz="2800" dirty="0"/>
              <a:t> Road in La Habra</a:t>
            </a:r>
          </a:p>
          <a:p>
            <a:r>
              <a:rPr lang="en-US" sz="2800" dirty="0"/>
              <a:t>Added Class II Bike Lanes (~4.5 mi)</a:t>
            </a:r>
          </a:p>
          <a:p>
            <a:r>
              <a:rPr lang="en-US" sz="2800" dirty="0"/>
              <a:t>Installed Wrong Way Signs</a:t>
            </a:r>
          </a:p>
          <a:p>
            <a:r>
              <a:rPr lang="en-US" sz="2800" dirty="0"/>
              <a:t>$5.6 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D4287-9B95-4BE7-A984-1A227BD117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513" y="2037347"/>
            <a:ext cx="5884716" cy="441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7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Lambert Road (Repave)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869117" cy="4195481"/>
          </a:xfrm>
        </p:spPr>
        <p:txBody>
          <a:bodyPr>
            <a:normAutofit/>
          </a:bodyPr>
          <a:lstStyle/>
          <a:p>
            <a:r>
              <a:rPr lang="en-US" sz="2800" dirty="0"/>
              <a:t>Completed in 2018</a:t>
            </a:r>
          </a:p>
          <a:p>
            <a:r>
              <a:rPr lang="en-US" sz="2800" b="1" i="1" dirty="0"/>
              <a:t>Worst</a:t>
            </a:r>
            <a:r>
              <a:rPr lang="en-US" sz="2800" dirty="0"/>
              <a:t> Road in La Habra</a:t>
            </a:r>
          </a:p>
          <a:p>
            <a:r>
              <a:rPr lang="en-US" sz="2800" dirty="0"/>
              <a:t>Added Class II Bike Lanes (~4.5 mi)</a:t>
            </a:r>
          </a:p>
          <a:p>
            <a:r>
              <a:rPr lang="en-US" sz="2800" dirty="0"/>
              <a:t>Installed Wrong Way Signs</a:t>
            </a:r>
          </a:p>
          <a:p>
            <a:r>
              <a:rPr lang="en-US" sz="2800" dirty="0"/>
              <a:t>$5.6 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33F0C-4690-46FF-B910-91CDA144CB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66" y="2052918"/>
            <a:ext cx="3036175" cy="435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6CF677-C747-4ED4-ABEE-9516309113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09" y="2052917"/>
            <a:ext cx="3036175" cy="435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8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Idaho Street (Repave)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3885783" cy="4564213"/>
          </a:xfrm>
        </p:spPr>
        <p:txBody>
          <a:bodyPr>
            <a:normAutofit/>
          </a:bodyPr>
          <a:lstStyle/>
          <a:p>
            <a:r>
              <a:rPr lang="en-US" sz="2800" dirty="0"/>
              <a:t>Completed in 2018</a:t>
            </a:r>
          </a:p>
          <a:p>
            <a:r>
              <a:rPr lang="en-US" sz="2800" dirty="0"/>
              <a:t>Added Class II Bike Lanes (~1 mi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$800K</a:t>
            </a:r>
          </a:p>
          <a:p>
            <a:r>
              <a:rPr lang="en-US" sz="2800" dirty="0" smtClean="0"/>
              <a:t>Reduced street crown from 12% to 7%</a:t>
            </a:r>
          </a:p>
          <a:p>
            <a:r>
              <a:rPr lang="en-US" sz="2800" dirty="0" smtClean="0"/>
              <a:t>Replaced Water Main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E0E15-477F-4354-981B-1C814FE41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558" y="1684184"/>
            <a:ext cx="6833937" cy="493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1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Idaho Street (Repave)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3885783" cy="4564212"/>
          </a:xfrm>
        </p:spPr>
        <p:txBody>
          <a:bodyPr>
            <a:normAutofit/>
          </a:bodyPr>
          <a:lstStyle/>
          <a:p>
            <a:r>
              <a:rPr lang="en-US" sz="2800" dirty="0"/>
              <a:t>Completed in 2018</a:t>
            </a:r>
          </a:p>
          <a:p>
            <a:r>
              <a:rPr lang="en-US" sz="2800" dirty="0"/>
              <a:t>Added Class II Bike Lanes (~1 mi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$800K</a:t>
            </a:r>
          </a:p>
          <a:p>
            <a:r>
              <a:rPr lang="en-US" sz="2800" dirty="0"/>
              <a:t>Reduced street crown from 12% to </a:t>
            </a:r>
            <a:r>
              <a:rPr lang="en-US" sz="2800" dirty="0" smtClean="0"/>
              <a:t>7%</a:t>
            </a:r>
          </a:p>
          <a:p>
            <a:r>
              <a:rPr lang="en-US" sz="2800" dirty="0" smtClean="0"/>
              <a:t>Replaced </a:t>
            </a:r>
            <a:r>
              <a:rPr lang="en-US" sz="2800" dirty="0"/>
              <a:t>Water </a:t>
            </a:r>
            <a:r>
              <a:rPr lang="en-US" sz="2800" dirty="0" smtClean="0"/>
              <a:t>Main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0890B-DAD5-48CF-8D92-35C8FF7B3D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558" y="1684183"/>
            <a:ext cx="6833937" cy="493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04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Idaho Street (Repave)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3885783" cy="4564013"/>
          </a:xfrm>
        </p:spPr>
        <p:txBody>
          <a:bodyPr>
            <a:normAutofit/>
          </a:bodyPr>
          <a:lstStyle/>
          <a:p>
            <a:r>
              <a:rPr lang="en-US" sz="2800" dirty="0"/>
              <a:t>Completed in 2018</a:t>
            </a:r>
          </a:p>
          <a:p>
            <a:r>
              <a:rPr lang="en-US" sz="2800" dirty="0"/>
              <a:t>Added Class II Bike Lanes (~1 mi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$800K</a:t>
            </a:r>
          </a:p>
          <a:p>
            <a:r>
              <a:rPr lang="en-US" sz="2800" dirty="0"/>
              <a:t>Reduced street crown from 12% to 7%</a:t>
            </a:r>
          </a:p>
          <a:p>
            <a:r>
              <a:rPr lang="en-US" sz="2800" dirty="0"/>
              <a:t>Replaced Water </a:t>
            </a:r>
            <a:r>
              <a:rPr lang="en-US" sz="2800" dirty="0" smtClean="0"/>
              <a:t>Main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A7F76-79AD-4ED9-94A0-5724840BC8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666" y="1782440"/>
            <a:ext cx="6713618" cy="474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9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Splash Pads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Currently On-Going</a:t>
            </a:r>
          </a:p>
          <a:p>
            <a:r>
              <a:rPr lang="en-US" sz="2800" dirty="0"/>
              <a:t>$1.2 M Grant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C78AE-A9A0-4BDD-B780-D8FE265484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499" y="1745595"/>
            <a:ext cx="6867525" cy="490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45161-DF6C-4172-B203-8530122D1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7" y="3748567"/>
            <a:ext cx="4752974" cy="2902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0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Splash Pads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Currently On-Going</a:t>
            </a:r>
          </a:p>
          <a:p>
            <a:r>
              <a:rPr lang="en-US" sz="2800" dirty="0"/>
              <a:t>$1.2 M Grant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18840-CA72-489B-A94C-022C017018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499" y="1727290"/>
            <a:ext cx="6876288" cy="4911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5424A7-0BA8-454F-A726-7D6CF51AE6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984524"/>
            <a:ext cx="4463052" cy="26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29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F41AB-AA06-48A6-A970-32A963861F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798" y="1948131"/>
            <a:ext cx="6290076" cy="419548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Connected Vehicles/Autonomous Vehicles</a:t>
            </a:r>
          </a:p>
          <a:p>
            <a:r>
              <a:rPr lang="en-US" sz="2800" dirty="0"/>
              <a:t>Citywide Fiber Optic Communication Network</a:t>
            </a:r>
          </a:p>
          <a:p>
            <a:r>
              <a:rPr lang="en-US" sz="2800" dirty="0"/>
              <a:t>Uninterruptible Power Supply (UPS) Units</a:t>
            </a:r>
          </a:p>
          <a:p>
            <a:r>
              <a:rPr lang="en-US" sz="2800" dirty="0"/>
              <a:t>LED Safety Lighting</a:t>
            </a:r>
          </a:p>
          <a:p>
            <a:r>
              <a:rPr lang="en-US" sz="2800" dirty="0"/>
              <a:t>OC Loop Connection</a:t>
            </a:r>
          </a:p>
          <a:p>
            <a:r>
              <a:rPr lang="en-US" sz="2800" dirty="0"/>
              <a:t>Passenger Rail Service?</a:t>
            </a:r>
          </a:p>
        </p:txBody>
      </p:sp>
    </p:spTree>
    <p:extLst>
      <p:ext uri="{BB962C8B-B14F-4D97-AF65-F5344CB8AC3E}">
        <p14:creationId xmlns:p14="http://schemas.microsoft.com/office/powerpoint/2010/main" val="30455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669389-C8E5-4B0C-B74B-B22D682A4573}"/>
              </a:ext>
            </a:extLst>
          </p:cNvPr>
          <p:cNvSpPr/>
          <p:nvPr/>
        </p:nvSpPr>
        <p:spPr>
          <a:xfrm>
            <a:off x="2924298" y="2644170"/>
            <a:ext cx="6343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2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happening in La Habra?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Bikeway Master Plan</a:t>
            </a:r>
          </a:p>
          <a:p>
            <a:r>
              <a:rPr lang="en-US" sz="2800" b="1" dirty="0"/>
              <a:t>Complete Streets Master Plan</a:t>
            </a:r>
          </a:p>
          <a:p>
            <a:r>
              <a:rPr lang="en-US" sz="2800" b="1" dirty="0"/>
              <a:t>Systemic Safety Analysis Report Program (SSARP)</a:t>
            </a:r>
          </a:p>
          <a:p>
            <a:r>
              <a:rPr lang="en-US" sz="2800" b="1" dirty="0"/>
              <a:t>Imperial Highway RTSSP</a:t>
            </a:r>
          </a:p>
          <a:p>
            <a:r>
              <a:rPr lang="en-US" sz="2800" b="1" dirty="0"/>
              <a:t>Traffic Management Center (TMC)</a:t>
            </a:r>
          </a:p>
          <a:p>
            <a:r>
              <a:rPr lang="en-US" sz="2800" b="1" dirty="0"/>
              <a:t>ITS Upgrades</a:t>
            </a:r>
          </a:p>
        </p:txBody>
      </p:sp>
    </p:spTree>
    <p:extLst>
      <p:ext uri="{BB962C8B-B14F-4D97-AF65-F5344CB8AC3E}">
        <p14:creationId xmlns:p14="http://schemas.microsoft.com/office/powerpoint/2010/main" val="25611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Michael Plotnik, TE</a:t>
            </a:r>
          </a:p>
          <a:p>
            <a:pPr marL="0" indent="0" algn="ctr">
              <a:buNone/>
            </a:pPr>
            <a:r>
              <a:rPr lang="en-US" sz="2800" i="1" dirty="0"/>
              <a:t>Traffic Manager</a:t>
            </a:r>
          </a:p>
          <a:p>
            <a:pPr marL="0" indent="0" algn="ctr">
              <a:buNone/>
            </a:pPr>
            <a:r>
              <a:rPr lang="en-US" sz="2800" dirty="0"/>
              <a:t>mplotnik@lahabraca.gov</a:t>
            </a:r>
          </a:p>
          <a:p>
            <a:pPr marL="0" indent="0" algn="ctr">
              <a:buNone/>
            </a:pPr>
            <a:r>
              <a:rPr lang="en-US" sz="2800" dirty="0"/>
              <a:t>(562) 383-4162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52" y="448490"/>
            <a:ext cx="2790659" cy="28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happening in La Habra?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76456" cy="4195481"/>
          </a:xfrm>
        </p:spPr>
        <p:txBody>
          <a:bodyPr>
            <a:normAutofit/>
          </a:bodyPr>
          <a:lstStyle/>
          <a:p>
            <a:r>
              <a:rPr lang="en-US" sz="2800" b="1" dirty="0"/>
              <a:t>Union Pacific Bike Trail (OC Loop)</a:t>
            </a:r>
          </a:p>
          <a:p>
            <a:r>
              <a:rPr lang="en-US" sz="2800" b="1" dirty="0"/>
              <a:t>Lambert Road (Repave)</a:t>
            </a:r>
          </a:p>
          <a:p>
            <a:r>
              <a:rPr lang="en-US" sz="2800" b="1" dirty="0"/>
              <a:t>Idaho Street (Repave)</a:t>
            </a:r>
          </a:p>
          <a:p>
            <a:r>
              <a:rPr lang="en-US" sz="2800" b="1" dirty="0"/>
              <a:t>Splash Pads</a:t>
            </a:r>
          </a:p>
          <a:p>
            <a:r>
              <a:rPr lang="en-US" sz="2800" b="1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386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A1AA2B-ED03-43B4-AA02-CED31694D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7366313" y="1046682"/>
            <a:ext cx="4071119" cy="5268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Bikeway Master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Completed in 2017</a:t>
            </a:r>
          </a:p>
          <a:p>
            <a:r>
              <a:rPr lang="en-US" sz="2800" dirty="0"/>
              <a:t>Prioritized Bicycle Corridors</a:t>
            </a:r>
          </a:p>
          <a:p>
            <a:r>
              <a:rPr lang="en-US" sz="2800" dirty="0"/>
              <a:t>General Plan 2035</a:t>
            </a:r>
          </a:p>
          <a:p>
            <a:r>
              <a:rPr lang="en-US" sz="2800" dirty="0"/>
              <a:t>Class I – 1.1 mi (4.7 mi)</a:t>
            </a:r>
          </a:p>
          <a:p>
            <a:r>
              <a:rPr lang="en-US" sz="2800" dirty="0"/>
              <a:t>Class II – 2.5 mi (4.2 mi)</a:t>
            </a:r>
          </a:p>
          <a:p>
            <a:pPr lvl="1"/>
            <a:r>
              <a:rPr lang="en-US" sz="2600" dirty="0"/>
              <a:t>Recently Added </a:t>
            </a:r>
            <a:r>
              <a:rPr lang="en-US" sz="2600" b="1" dirty="0"/>
              <a:t>5.5 mi</a:t>
            </a:r>
          </a:p>
          <a:p>
            <a:r>
              <a:rPr lang="en-US" sz="2800" dirty="0"/>
              <a:t>Class III – 14.4 mi (6.3 mi)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77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Complete Streets Master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Completed in 2019</a:t>
            </a:r>
          </a:p>
          <a:p>
            <a:r>
              <a:rPr lang="en-US" sz="2800" dirty="0"/>
              <a:t>Active &amp; Safe Streets</a:t>
            </a:r>
          </a:p>
          <a:p>
            <a:r>
              <a:rPr lang="en-US" sz="2800" dirty="0"/>
              <a:t>General Plan 2035</a:t>
            </a:r>
          </a:p>
          <a:p>
            <a:r>
              <a:rPr lang="en-US" sz="2800" dirty="0"/>
              <a:t>Complete Streets Act 2008</a:t>
            </a:r>
          </a:p>
          <a:p>
            <a:r>
              <a:rPr lang="en-US" sz="2800" dirty="0"/>
              <a:t>Improve Health</a:t>
            </a:r>
          </a:p>
          <a:p>
            <a:r>
              <a:rPr lang="en-US" sz="2800" dirty="0"/>
              <a:t>Improve Safety</a:t>
            </a:r>
          </a:p>
          <a:p>
            <a:r>
              <a:rPr lang="en-US" sz="2800" dirty="0"/>
              <a:t>Walkable Neighborhoods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FF7F5-F8D3-427E-A4FF-D92C972ABE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0000">
            <a:off x="7074456" y="1783867"/>
            <a:ext cx="4566358" cy="393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Systemic Safety Analysis Report Program (SSARP)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20649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Currently On-Going (July 2019)</a:t>
            </a:r>
          </a:p>
          <a:p>
            <a:r>
              <a:rPr lang="en-US" sz="2800" dirty="0"/>
              <a:t>Awarded 2 HSIP Grants</a:t>
            </a:r>
          </a:p>
          <a:p>
            <a:r>
              <a:rPr lang="en-US" sz="2800" dirty="0"/>
              <a:t>Reduce Pedestrian Collisions</a:t>
            </a:r>
          </a:p>
          <a:p>
            <a:r>
              <a:rPr lang="en-US" sz="2800" dirty="0"/>
              <a:t>Primary Collision Factor (PCF):</a:t>
            </a:r>
          </a:p>
          <a:p>
            <a:pPr lvl="1"/>
            <a:r>
              <a:rPr lang="en-US" sz="2600" dirty="0"/>
              <a:t>Unsafe Speed &amp; Automobile right-of-way</a:t>
            </a:r>
          </a:p>
          <a:p>
            <a:r>
              <a:rPr lang="en-US" sz="2800" dirty="0"/>
              <a:t>Safety Countermeasures:</a:t>
            </a:r>
          </a:p>
          <a:p>
            <a:pPr lvl="1"/>
            <a:r>
              <a:rPr lang="en-US" sz="2600" dirty="0"/>
              <a:t>Hardware Upgrades &amp; Protected Turns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90A7F-4F45-4338-8AB2-221D2F85A9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0000">
            <a:off x="8070165" y="1252139"/>
            <a:ext cx="3501261" cy="49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BCE3E5-0586-4CC5-9EE9-660C64B01FE9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2527" y="4747477"/>
            <a:ext cx="7246604" cy="1966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Imperial Highway RTSSP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227804" cy="4352364"/>
          </a:xfrm>
        </p:spPr>
        <p:txBody>
          <a:bodyPr>
            <a:normAutofit/>
          </a:bodyPr>
          <a:lstStyle/>
          <a:p>
            <a:r>
              <a:rPr lang="en-US" sz="2800" dirty="0"/>
              <a:t>Currently On-Going (May 2020)</a:t>
            </a:r>
          </a:p>
          <a:p>
            <a:r>
              <a:rPr lang="en-US" sz="2800" dirty="0"/>
              <a:t>La Habra, Fullerton, Brea, Placentia, Yorba Linda, and Caltrans</a:t>
            </a:r>
          </a:p>
          <a:p>
            <a:r>
              <a:rPr lang="en-US" sz="2800" dirty="0"/>
              <a:t>Reduce delay, GHG, and increase travel speeds</a:t>
            </a:r>
          </a:p>
          <a:p>
            <a:r>
              <a:rPr lang="en-US" sz="2800" dirty="0"/>
              <a:t>TMC, FO Communication, and CCTV Upgrades</a:t>
            </a:r>
          </a:p>
          <a:p>
            <a:r>
              <a:rPr lang="en-US" sz="2800" dirty="0"/>
              <a:t>46 signals (~10 mi)</a:t>
            </a:r>
          </a:p>
          <a:p>
            <a:r>
              <a:rPr lang="en-US" sz="2800" dirty="0"/>
              <a:t>$3.45 M</a:t>
            </a:r>
          </a:p>
        </p:txBody>
      </p:sp>
    </p:spTree>
    <p:extLst>
      <p:ext uri="{BB962C8B-B14F-4D97-AF65-F5344CB8AC3E}">
        <p14:creationId xmlns:p14="http://schemas.microsoft.com/office/powerpoint/2010/main" val="34034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Traffic Management Center (TMC)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Currently On-Going (June 2019)</a:t>
            </a:r>
          </a:p>
          <a:p>
            <a:r>
              <a:rPr lang="en-US" sz="2800" dirty="0"/>
              <a:t>4 Screen Video Wall</a:t>
            </a:r>
          </a:p>
          <a:p>
            <a:r>
              <a:rPr lang="en-US" sz="2800" dirty="0"/>
              <a:t>Video Server</a:t>
            </a:r>
          </a:p>
          <a:p>
            <a:r>
              <a:rPr lang="en-US" sz="2800" dirty="0"/>
              <a:t>Clock Server</a:t>
            </a:r>
          </a:p>
          <a:p>
            <a:r>
              <a:rPr lang="en-US" sz="2800" dirty="0"/>
              <a:t>Soundbar</a:t>
            </a:r>
          </a:p>
          <a:p>
            <a:r>
              <a:rPr lang="en-US" sz="2800" dirty="0"/>
              <a:t>Field Laptop</a:t>
            </a:r>
          </a:p>
          <a:p>
            <a:r>
              <a:rPr lang="en-US" sz="2800" dirty="0"/>
              <a:t>SNMP Server/Client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B69F0-E3B3-49B7-81A5-C963DAB7E3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599823"/>
            <a:ext cx="5306945" cy="3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271</TotalTime>
  <Words>805</Words>
  <Application>Microsoft Office PowerPoint</Application>
  <PresentationFormat>Widescreen</PresentationFormat>
  <Paragraphs>178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Ion</vt:lpstr>
      <vt:lpstr>City Projects</vt:lpstr>
      <vt:lpstr>La Harrrrrrrrbra?</vt:lpstr>
      <vt:lpstr>What’s happening in La Habra?</vt:lpstr>
      <vt:lpstr>What’s happening in La Habra?</vt:lpstr>
      <vt:lpstr>Bikeway Master Plan</vt:lpstr>
      <vt:lpstr>Complete Streets Master Plan</vt:lpstr>
      <vt:lpstr>Systemic Safety Analysis Report Program (SSARP)</vt:lpstr>
      <vt:lpstr>Imperial Highway RTSSP</vt:lpstr>
      <vt:lpstr>Traffic Management Center (TMC)</vt:lpstr>
      <vt:lpstr>Traffic Management Center (TMC)</vt:lpstr>
      <vt:lpstr>ITS Upgrades</vt:lpstr>
      <vt:lpstr>ITS Upgrades</vt:lpstr>
      <vt:lpstr>ITS Upgrades</vt:lpstr>
      <vt:lpstr>ITS Upgrades</vt:lpstr>
      <vt:lpstr>ITS Upgrades</vt:lpstr>
      <vt:lpstr>Union Pacific Bicycle Trail (OC Loop)</vt:lpstr>
      <vt:lpstr>Union Pacific Bicycle Trail (OC Loop)</vt:lpstr>
      <vt:lpstr>Union Pacific Bicycle Trail (OC Loop)</vt:lpstr>
      <vt:lpstr>Lambert Road (Repave)</vt:lpstr>
      <vt:lpstr>Lambert Road (Repave)</vt:lpstr>
      <vt:lpstr>Lambert Road (Repave)</vt:lpstr>
      <vt:lpstr>Lambert Road (Repave)</vt:lpstr>
      <vt:lpstr>Idaho Street (Repave)</vt:lpstr>
      <vt:lpstr>Idaho Street (Repave)</vt:lpstr>
      <vt:lpstr>Idaho Street (Repave)</vt:lpstr>
      <vt:lpstr>Splash Pads</vt:lpstr>
      <vt:lpstr>Splash Pads</vt:lpstr>
      <vt:lpstr>Future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Projects</dc:title>
  <dc:creator>Michael Plotnik</dc:creator>
  <cp:lastModifiedBy>Michael Plotnik</cp:lastModifiedBy>
  <cp:revision>58</cp:revision>
  <dcterms:created xsi:type="dcterms:W3CDTF">2018-09-18T22:00:40Z</dcterms:created>
  <dcterms:modified xsi:type="dcterms:W3CDTF">2019-03-28T15:04:39Z</dcterms:modified>
</cp:coreProperties>
</file>